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7" r:id="rId2"/>
    <p:sldId id="2647" r:id="rId3"/>
    <p:sldId id="2645" r:id="rId4"/>
    <p:sldId id="260" r:id="rId5"/>
    <p:sldId id="2591" r:id="rId6"/>
    <p:sldId id="3920" r:id="rId7"/>
    <p:sldId id="2902" r:id="rId8"/>
    <p:sldId id="269" r:id="rId9"/>
    <p:sldId id="408" r:id="rId10"/>
    <p:sldId id="2661" r:id="rId11"/>
    <p:sldId id="2648" r:id="rId12"/>
    <p:sldId id="2659" r:id="rId13"/>
    <p:sldId id="406" r:id="rId14"/>
    <p:sldId id="2646" r:id="rId15"/>
    <p:sldId id="2618" r:id="rId16"/>
    <p:sldId id="385" r:id="rId17"/>
    <p:sldId id="274" r:id="rId18"/>
    <p:sldId id="278" r:id="rId19"/>
    <p:sldId id="279" r:id="rId20"/>
    <p:sldId id="280" r:id="rId21"/>
    <p:sldId id="284" r:id="rId22"/>
    <p:sldId id="281" r:id="rId23"/>
    <p:sldId id="282" r:id="rId24"/>
    <p:sldId id="277" r:id="rId25"/>
    <p:sldId id="2878" r:id="rId26"/>
    <p:sldId id="2877" r:id="rId27"/>
    <p:sldId id="396" r:id="rId28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76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8E63414B-8359-484A-9C55-B93110DFD991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FFCA443-B295-4601-B0B7-54803A2F096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686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301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662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CDC274E-A992-44E3-9AA2-929A5425C5C4}" type="slidenum">
              <a:rPr lang="da-DK" altLang="en-US" sz="1200" smtClean="0"/>
              <a:pPr/>
              <a:t>17</a:t>
            </a:fld>
            <a:endParaRPr lang="da-DK" alt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913" y="763588"/>
            <a:ext cx="6645275" cy="3738562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730750"/>
            <a:ext cx="4943475" cy="44243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45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993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1D2D-BA26-C5A8-A3D7-73BF41888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6BB96-B950-1055-B820-739F1821D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0C4FB-3031-1B98-E217-77F2A6C0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927A0-6722-7BA4-B26D-F2AA8429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150E3-7124-0E8B-D995-5733691D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77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EDE8-6F81-EE20-EDEC-5E7450EF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1382F-BFC3-7F7B-C435-2C311936B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09E4A-C565-DEC8-9C59-9D329497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D8FE3-042A-9832-4A9A-F0D965F3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725E2-1662-1BB2-6C09-FBF56F82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890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F69FBE-CAAE-3CB6-20BF-301C3F780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29F14-2393-02BF-40B2-D1BEF06CD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747B0-8F0F-53F8-1A15-D31687E3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28A26-3982-ACC6-5E2A-D77FB754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11B06-125F-099D-9EC3-E779DAEC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915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033" y="823914"/>
            <a:ext cx="7924800" cy="776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05418" y="1782763"/>
            <a:ext cx="3845983" cy="4343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4600" y="1782763"/>
            <a:ext cx="3845984" cy="4343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A3F3E-F21B-493B-BC55-194EC90FE380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30963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FFAF0-7FE9-2E3B-0A4E-435438E7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D3349-86D9-DA7D-87E6-89D78E6C5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AC017-4F7E-4821-E146-53EC16E6D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5059-E10C-E1A6-B89D-8F4220004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AD314-FF41-BAC7-2B18-D27A4D02E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5826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89A7-F11C-AC46-FC08-C82C893B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31AF1-D426-175D-24AB-630FA0B3C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EC71C-B5B4-C46F-2356-242EAF167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15AFE-CE36-85CE-0BBB-68E04A05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6573D-8475-FAB8-B59C-028DF8B0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6571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3E62-ADE2-7315-3C58-723AC804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54AFD-25C0-D6FD-2A9B-0AE66D156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0C758-1613-D030-BC6A-CAB5DB3FF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D93BF-0A02-A951-4C86-A38D19C3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BFF97-BD5F-C401-90CF-B4AB584B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88F07-4DB5-FA65-A158-C1526649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112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96E0-D2BD-7192-94E0-7ED79F29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56AD5-C9DE-464B-D806-3E7EA9D74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A9E89-5DBB-856C-13AF-85E67FA25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BE309-6904-8988-2E47-2168403C8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DEF84-F4CC-F703-5868-2CC5B27E4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15D61-8531-AF99-5149-3F6C3E9A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F4397-303D-E420-DA22-7A92D716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8BDD4-B19F-CAB1-0E41-D57ECBFC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4568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A1954-C3C9-E1E2-EA01-24F9C1853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C2E1A-FE25-198B-3B58-03D8353E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A83EB-09DE-4315-B846-22A0C6B5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09E35-3A49-8E2A-DA87-2CA61A6A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292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3490A-5ECC-B213-5C4F-D855CBE7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22FD8-CD84-C0F3-4298-1F675991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A76A8-9FAC-06D9-57E4-04D2B7CA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425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8F6F-794A-9C90-6193-564C7173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3CA0-AA48-17CE-5C00-2C06597B3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E9CB0-F3EA-7458-9346-B9CB7CCEE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DE4E1-4C93-F48E-412D-8844E35F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EAFCF-59B8-D333-ECFB-B668B6C9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6C502-D4F5-A454-A393-3681CFA4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53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5D8C-9BB8-1E5C-88AF-679BDF6FB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7BF472-30C5-49B9-D77B-BE569E453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171D9-FC6A-7A09-F71C-7A0866936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CE4E9-B5EA-F28B-E20D-34D78237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9EE60-B95F-C2C0-D023-24F23EC7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45476-200F-A3B8-643D-18534008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625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8F984-325F-AC9F-8AED-DE982311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5907D-256F-16CC-CF06-35642681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FA2C6-F4EE-C1C1-E642-7029D4ADC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CDDF8-AEF4-4FE0-B7AB-FA67CBB3E5E3}" type="datetimeFigureOut">
              <a:rPr lang="fa-IR" smtClean="0"/>
              <a:t>24/06/1447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6D28-96AF-5303-72A4-581E36118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DEC02-1B07-C3AD-3649-652C1724A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683D5-DABF-4F4D-951B-442856E65A4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7492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1.emf"/><Relationship Id="rId18" Type="http://schemas.openxmlformats.org/officeDocument/2006/relationships/image" Target="../media/image44.png"/><Relationship Id="rId26" Type="http://schemas.openxmlformats.org/officeDocument/2006/relationships/image" Target="../media/image25.emf"/><Relationship Id="rId3" Type="http://schemas.openxmlformats.org/officeDocument/2006/relationships/image" Target="../media/image8.svg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12.sv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43.emf"/><Relationship Id="rId25" Type="http://schemas.openxmlformats.org/officeDocument/2006/relationships/oleObject" Target="../embeddings/oleObject13.bin"/><Relationship Id="rId2" Type="http://schemas.openxmlformats.org/officeDocument/2006/relationships/image" Target="../media/image7.png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26.emf"/><Relationship Id="rId29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0.wmf"/><Relationship Id="rId24" Type="http://schemas.openxmlformats.org/officeDocument/2006/relationships/image" Target="../media/image28.emf"/><Relationship Id="rId5" Type="http://schemas.openxmlformats.org/officeDocument/2006/relationships/image" Target="../media/image10.svg"/><Relationship Id="rId15" Type="http://schemas.openxmlformats.org/officeDocument/2006/relationships/image" Target="../media/image42.emf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45.emf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9.png"/><Relationship Id="rId9" Type="http://schemas.openxmlformats.org/officeDocument/2006/relationships/image" Target="../media/image39.jpg"/><Relationship Id="rId14" Type="http://schemas.openxmlformats.org/officeDocument/2006/relationships/oleObject" Target="../embeddings/oleObject8.bin"/><Relationship Id="rId22" Type="http://schemas.openxmlformats.org/officeDocument/2006/relationships/image" Target="../media/image27.e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50.png"/><Relationship Id="rId5" Type="http://schemas.openxmlformats.org/officeDocument/2006/relationships/image" Target="../media/image10.sv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2.jp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1.PNG"/><Relationship Id="rId7" Type="http://schemas.openxmlformats.org/officeDocument/2006/relationships/image" Target="../media/image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72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svg"/><Relationship Id="rId18" Type="http://schemas.openxmlformats.org/officeDocument/2006/relationships/oleObject" Target="../embeddings/oleObject1.bin"/><Relationship Id="rId26" Type="http://schemas.openxmlformats.org/officeDocument/2006/relationships/oleObject" Target="../embeddings/oleObject5.bin"/><Relationship Id="rId3" Type="http://schemas.openxmlformats.org/officeDocument/2006/relationships/image" Target="../media/image17.png"/><Relationship Id="rId21" Type="http://schemas.openxmlformats.org/officeDocument/2006/relationships/image" Target="../media/image26.emf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17" Type="http://schemas.openxmlformats.org/officeDocument/2006/relationships/image" Target="../media/image24.png"/><Relationship Id="rId25" Type="http://schemas.openxmlformats.org/officeDocument/2006/relationships/image" Target="../media/image28.emf"/><Relationship Id="rId2" Type="http://schemas.openxmlformats.org/officeDocument/2006/relationships/image" Target="../media/image16.png"/><Relationship Id="rId16" Type="http://schemas.openxmlformats.org/officeDocument/2006/relationships/image" Target="../media/image13.png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8.svg"/><Relationship Id="rId24" Type="http://schemas.openxmlformats.org/officeDocument/2006/relationships/oleObject" Target="../embeddings/oleObject4.bin"/><Relationship Id="rId5" Type="http://schemas.openxmlformats.org/officeDocument/2006/relationships/image" Target="../media/image19.png"/><Relationship Id="rId15" Type="http://schemas.openxmlformats.org/officeDocument/2006/relationships/image" Target="../media/image12.svg"/><Relationship Id="rId23" Type="http://schemas.openxmlformats.org/officeDocument/2006/relationships/image" Target="../media/image27.emf"/><Relationship Id="rId28" Type="http://schemas.openxmlformats.org/officeDocument/2006/relationships/image" Target="../media/image30.png"/><Relationship Id="rId10" Type="http://schemas.openxmlformats.org/officeDocument/2006/relationships/image" Target="../media/image7.png"/><Relationship Id="rId19" Type="http://schemas.openxmlformats.org/officeDocument/2006/relationships/image" Target="../media/image25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11.png"/><Relationship Id="rId22" Type="http://schemas.openxmlformats.org/officeDocument/2006/relationships/oleObject" Target="../embeddings/oleObject3.bin"/><Relationship Id="rId27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2.jpeg"/><Relationship Id="rId7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33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5.jpeg"/><Relationship Id="rId7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3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21627"/>
          <a:stretch/>
        </p:blipFill>
        <p:spPr>
          <a:xfrm>
            <a:off x="6135329" y="0"/>
            <a:ext cx="81707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551597" y="1723413"/>
            <a:ext cx="38429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Smart Metering Solutions</a:t>
            </a:r>
            <a:endParaRPr sz="240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132" y="669511"/>
            <a:ext cx="4307945" cy="763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0;p1"/>
          <p:cNvSpPr/>
          <p:nvPr/>
        </p:nvSpPr>
        <p:spPr>
          <a:xfrm>
            <a:off x="448012" y="2163164"/>
            <a:ext cx="397947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600" b="1" dirty="0">
                <a:solidFill>
                  <a:srgbClr val="7F7F7F"/>
                </a:solidFill>
                <a:latin typeface="B Mitra"/>
                <a:ea typeface="Arial"/>
                <a:cs typeface="B Nazanin" panose="00000400000000000000" pitchFamily="2" charset="-78"/>
                <a:sym typeface="Arial"/>
              </a:rPr>
              <a:t>سیستم‏های هوشمند اندازه</a:t>
            </a:r>
            <a:r>
              <a:rPr lang="fa-IR" sz="2600" dirty="0">
                <a:latin typeface="B Mitra"/>
                <a:cs typeface="B Nazanin" panose="00000400000000000000" pitchFamily="2" charset="-78"/>
                <a:sym typeface="Arial"/>
              </a:rPr>
              <a:t>‏</a:t>
            </a:r>
            <a:r>
              <a:rPr lang="fa-IR" sz="2600" b="1" dirty="0">
                <a:solidFill>
                  <a:srgbClr val="7F7F7F"/>
                </a:solidFill>
                <a:latin typeface="B Mitra"/>
                <a:ea typeface="Arial"/>
                <a:cs typeface="B Nazanin" panose="00000400000000000000" pitchFamily="2" charset="-78"/>
                <a:sym typeface="Arial"/>
              </a:rPr>
              <a:t>گیری</a:t>
            </a:r>
            <a:endParaRPr sz="2600" b="1" dirty="0">
              <a:solidFill>
                <a:srgbClr val="7F7F7F"/>
              </a:solidFill>
              <a:latin typeface="B Mitra"/>
              <a:ea typeface="Arial"/>
              <a:cs typeface="B Nazanin" panose="00000400000000000000" pitchFamily="2" charset="-78"/>
              <a:sym typeface="Arial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1003BD-7F2A-04D1-9951-C84333C29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0224" y="1791993"/>
            <a:ext cx="771525" cy="7524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FB9-0D4A-4501-ADD6-6BB131451E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0">
            <a:extLst>
              <a:ext uri="{FF2B5EF4-FFF2-40B4-BE49-F238E27FC236}">
                <a16:creationId xmlns:a16="http://schemas.microsoft.com/office/drawing/2014/main" id="{F522D65F-D56B-FBAF-B247-293F4C176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896" y="6472336"/>
            <a:ext cx="12295791" cy="429658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BA19865E-7232-2032-356A-A626FEEA3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5" name="Graphic 12">
            <a:extLst>
              <a:ext uri="{FF2B5EF4-FFF2-40B4-BE49-F238E27FC236}">
                <a16:creationId xmlns:a16="http://schemas.microsoft.com/office/drawing/2014/main" id="{AA3E6EA6-ED9D-B2CD-C7E0-0B0D8A048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4A5F92-3FE1-0596-3E77-54784CC91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88" y="115025"/>
            <a:ext cx="2052321" cy="6549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77704-2222-AB23-84B5-E1490AC76E1F}"/>
              </a:ext>
            </a:extLst>
          </p:cNvPr>
          <p:cNvSpPr/>
          <p:nvPr/>
        </p:nvSpPr>
        <p:spPr>
          <a:xfrm>
            <a:off x="10429683" y="0"/>
            <a:ext cx="276726" cy="7700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784" y="414942"/>
            <a:ext cx="2743200" cy="365125"/>
          </a:xfrm>
        </p:spPr>
        <p:txBody>
          <a:bodyPr/>
          <a:lstStyle/>
          <a:p>
            <a:fld id="{64B6FFB9-0D4A-4501-ADD6-6BB131451E8B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27" y="979591"/>
            <a:ext cx="6741349" cy="5106572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70866" y="1638300"/>
          <a:ext cx="1020763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765000" imgH="936360" progId="CorelDraw.Graphic.23">
                  <p:embed/>
                </p:oleObj>
              </mc:Choice>
              <mc:Fallback>
                <p:oleObj name="CorelDRAW" r:id="rId10" imgW="765000" imgH="936360" progId="CorelDraw.Graphic.2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0866" y="1638300"/>
                        <a:ext cx="1020763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861872" y="4480661"/>
          <a:ext cx="494413" cy="725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331200" imgH="486950" progId="CorelDraw.Graphic.23">
                  <p:embed/>
                </p:oleObj>
              </mc:Choice>
              <mc:Fallback>
                <p:oleObj name="CorelDRAW" r:id="rId12" imgW="331200" imgH="486950" progId="CorelDraw.Graphic.2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1872" y="4480661"/>
                        <a:ext cx="494413" cy="725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193280" y="1446290"/>
          <a:ext cx="180975" cy="9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180960" imgH="95659" progId="CorelDraw.Graphic.23">
                  <p:embed/>
                </p:oleObj>
              </mc:Choice>
              <mc:Fallback>
                <p:oleObj name="CorelDRAW" r:id="rId14" imgW="180960" imgH="95659" progId="CorelDraw.Graphic.2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93280" y="1446290"/>
                        <a:ext cx="180975" cy="9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898928" y="4983232"/>
          <a:ext cx="403708" cy="327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6" imgW="284160" imgH="230736" progId="CorelDraw.Graphic.23">
                  <p:embed/>
                </p:oleObj>
              </mc:Choice>
              <mc:Fallback>
                <p:oleObj name="CorelDRAW" r:id="rId16" imgW="284160" imgH="230736" progId="CorelDraw.Graphic.2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98928" y="4983232"/>
                        <a:ext cx="403708" cy="327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61476" b="31191"/>
          <a:stretch/>
        </p:blipFill>
        <p:spPr>
          <a:xfrm>
            <a:off x="8284998" y="1097437"/>
            <a:ext cx="913324" cy="9667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1" r="40479" b="33866"/>
          <a:stretch/>
        </p:blipFill>
        <p:spPr>
          <a:xfrm>
            <a:off x="9494451" y="2879805"/>
            <a:ext cx="935232" cy="8773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2" r="19610" b="33024"/>
          <a:stretch/>
        </p:blipFill>
        <p:spPr>
          <a:xfrm>
            <a:off x="9497397" y="4853434"/>
            <a:ext cx="1158733" cy="10222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1" r="572" b="27467"/>
          <a:stretch/>
        </p:blipFill>
        <p:spPr>
          <a:xfrm>
            <a:off x="3582606" y="4920736"/>
            <a:ext cx="746921" cy="922228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909635" y="504213"/>
          <a:ext cx="839787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9" imgW="839040" imgH="992647" progId="CorelDraw.Graphic.23">
                  <p:embed/>
                </p:oleObj>
              </mc:Choice>
              <mc:Fallback>
                <p:oleObj name="CorelDRAW" r:id="rId19" imgW="839040" imgH="992647" progId="CorelDraw.Graphic.2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909635" y="504213"/>
                        <a:ext cx="839787" cy="99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6313025" y="443848"/>
          <a:ext cx="10572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1057440" imgH="886413" progId="CorelDraw.Graphic.23">
                  <p:embed/>
                </p:oleObj>
              </mc:Choice>
              <mc:Fallback>
                <p:oleObj name="CorelDRAW" r:id="rId21" imgW="1057440" imgH="886413" progId="CorelDraw.Graphic.23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13025" y="443848"/>
                        <a:ext cx="105727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871095" y="1048153"/>
          <a:ext cx="9969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3" imgW="996960" imgH="743164" progId="CorelDraw.Graphic.23">
                  <p:embed/>
                </p:oleObj>
              </mc:Choice>
              <mc:Fallback>
                <p:oleObj name="CorelDRAW" r:id="rId23" imgW="996960" imgH="743164" progId="CorelDraw.Graphic.23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871095" y="1048153"/>
                        <a:ext cx="99695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651356" y="2544373"/>
          <a:ext cx="88582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5" imgW="886080" imgH="688844" progId="CorelDraw.Graphic.23">
                  <p:embed/>
                </p:oleObj>
              </mc:Choice>
              <mc:Fallback>
                <p:oleObj name="CorelDRAW" r:id="rId25" imgW="886080" imgH="688844" progId="CorelDraw.Graphic.23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51356" y="2544373"/>
                        <a:ext cx="885825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782743" y="1515955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cs typeface="B Nazanin" panose="00000400000000000000" pitchFamily="2" charset="-78"/>
              </a:rPr>
              <a:t>اندازه‌گیری گاز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1054" y="1880017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cs typeface="B Nazanin" panose="00000400000000000000" pitchFamily="2" charset="-78"/>
              </a:rPr>
              <a:t>اندازه‌گیری برق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2377" y="3297766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cs typeface="B Nazanin" panose="00000400000000000000" pitchFamily="2" charset="-78"/>
              </a:rPr>
              <a:t>اندازه‌گیری آب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8864" y="1446290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cs typeface="B Nazanin" panose="00000400000000000000" pitchFamily="2" charset="-78"/>
              </a:rPr>
              <a:t>اندازه‌گیری انرژی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89798" y="374283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فشار هوا و سیال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15790" y="5683564"/>
            <a:ext cx="1718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سنجش دی اکسید کربن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03337" y="2067400"/>
            <a:ext cx="1491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سنجش دما و رطوبت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02572" y="5642973"/>
            <a:ext cx="1944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DC/AC </a:t>
            </a:r>
            <a:r>
              <a:rPr lang="fa-IR" sz="16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سنجش پارامترهای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9507" y="5317569"/>
            <a:ext cx="1079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موقعیت مکانی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1773669" y="3778742"/>
          <a:ext cx="7016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7" imgW="701760" imgH="702785" progId="CorelDraw.Graphic.23">
                  <p:embed/>
                </p:oleObj>
              </mc:Choice>
              <mc:Fallback>
                <p:oleObj name="CorelDRAW" r:id="rId27" imgW="701760" imgH="702785" progId="CorelDraw.Graphic.23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773669" y="3778742"/>
                        <a:ext cx="701675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639460" y="4251700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ورودی پالس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5264759" y="5444379"/>
          <a:ext cx="7016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9" imgW="701760" imgH="702785" progId="CorelDraw.Graphic.23">
                  <p:embed/>
                </p:oleObj>
              </mc:Choice>
              <mc:Fallback>
                <p:oleObj name="CorelDRAW" r:id="rId29" imgW="701760" imgH="702785" progId="CorelDraw.Graphic.23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264759" y="5444379"/>
                        <a:ext cx="701675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5033837" y="5941615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ورودی آنالوگ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71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29608561-9C01-19D7-2424-46E081E12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/>
          <a:stretch/>
        </p:blipFill>
        <p:spPr>
          <a:xfrm>
            <a:off x="770424" y="827872"/>
            <a:ext cx="9191758" cy="6023499"/>
          </a:xfrm>
          <a:prstGeom prst="rect">
            <a:avLst/>
          </a:prstGeom>
        </p:spPr>
      </p:pic>
      <p:pic>
        <p:nvPicPr>
          <p:cNvPr id="9" name="Graphic 10">
            <a:extLst>
              <a:ext uri="{FF2B5EF4-FFF2-40B4-BE49-F238E27FC236}">
                <a16:creationId xmlns:a16="http://schemas.microsoft.com/office/drawing/2014/main" id="{F522D65F-D56B-FBAF-B247-293F4C176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896" y="6506841"/>
            <a:ext cx="12295791" cy="429658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BA19865E-7232-2032-356A-A626FEEA3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8720" y="6649527"/>
            <a:ext cx="2194560" cy="182880"/>
          </a:xfrm>
          <a:prstGeom prst="rect">
            <a:avLst/>
          </a:prstGeom>
        </p:spPr>
      </p:pic>
      <p:pic>
        <p:nvPicPr>
          <p:cNvPr id="11" name="Graphic 12">
            <a:extLst>
              <a:ext uri="{FF2B5EF4-FFF2-40B4-BE49-F238E27FC236}">
                <a16:creationId xmlns:a16="http://schemas.microsoft.com/office/drawing/2014/main" id="{AA3E6EA6-ED9D-B2CD-C7E0-0B0D8A048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8817" y="6321676"/>
            <a:ext cx="434367" cy="3894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977704-2222-AB23-84B5-E1490AC76E1F}"/>
              </a:ext>
            </a:extLst>
          </p:cNvPr>
          <p:cNvSpPr/>
          <p:nvPr/>
        </p:nvSpPr>
        <p:spPr>
          <a:xfrm>
            <a:off x="9939233" y="0"/>
            <a:ext cx="276726" cy="7700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4A5F92-3FE1-0596-3E77-54784CC916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88" y="115025"/>
            <a:ext cx="2052321" cy="6549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10859" y="411024"/>
            <a:ext cx="2743200" cy="365125"/>
          </a:xfrm>
        </p:spPr>
        <p:txBody>
          <a:bodyPr/>
          <a:lstStyle/>
          <a:p>
            <a:fld id="{64B6FFB9-0D4A-4501-ADD6-6BB131451E8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0">
            <a:extLst>
              <a:ext uri="{FF2B5EF4-FFF2-40B4-BE49-F238E27FC236}">
                <a16:creationId xmlns:a16="http://schemas.microsoft.com/office/drawing/2014/main" id="{F522D65F-D56B-FBAF-B247-293F4C176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896" y="6506841"/>
            <a:ext cx="12295791" cy="429658"/>
          </a:xfrm>
          <a:prstGeom prst="rect">
            <a:avLst/>
          </a:prstGeom>
        </p:spPr>
      </p:pic>
      <p:pic>
        <p:nvPicPr>
          <p:cNvPr id="7" name="Graphic 11">
            <a:extLst>
              <a:ext uri="{FF2B5EF4-FFF2-40B4-BE49-F238E27FC236}">
                <a16:creationId xmlns:a16="http://schemas.microsoft.com/office/drawing/2014/main" id="{BA19865E-7232-2032-356A-A626FEEA3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8720" y="6649527"/>
            <a:ext cx="2194560" cy="182880"/>
          </a:xfrm>
          <a:prstGeom prst="rect">
            <a:avLst/>
          </a:prstGeom>
        </p:spPr>
      </p:pic>
      <p:pic>
        <p:nvPicPr>
          <p:cNvPr id="8" name="Graphic 12">
            <a:extLst>
              <a:ext uri="{FF2B5EF4-FFF2-40B4-BE49-F238E27FC236}">
                <a16:creationId xmlns:a16="http://schemas.microsoft.com/office/drawing/2014/main" id="{AA3E6EA6-ED9D-B2CD-C7E0-0B0D8A048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8817" y="6321676"/>
            <a:ext cx="434367" cy="389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A5F92-3FE1-0596-3E77-54784CC91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88" y="115025"/>
            <a:ext cx="2052321" cy="6549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977704-2222-AB23-84B5-E1490AC76E1F}"/>
              </a:ext>
            </a:extLst>
          </p:cNvPr>
          <p:cNvSpPr/>
          <p:nvPr/>
        </p:nvSpPr>
        <p:spPr>
          <a:xfrm>
            <a:off x="10163351" y="0"/>
            <a:ext cx="276726" cy="7700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34977" y="442523"/>
            <a:ext cx="2743200" cy="365125"/>
          </a:xfrm>
        </p:spPr>
        <p:txBody>
          <a:bodyPr/>
          <a:lstStyle/>
          <a:p>
            <a:fld id="{64B6FFB9-0D4A-4501-ADD6-6BB131451E8B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B4A68-FFED-10AF-ACC8-A8EB6500D33D}"/>
              </a:ext>
            </a:extLst>
          </p:cNvPr>
          <p:cNvSpPr txBox="1"/>
          <p:nvPr/>
        </p:nvSpPr>
        <p:spPr>
          <a:xfrm>
            <a:off x="4511091" y="599009"/>
            <a:ext cx="5206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24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مونیتورینگ و لاگ گیری انواع پارامترهای مهم: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2C15C3-5650-5FE2-ADA5-CD569E3D0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42" y="1327996"/>
            <a:ext cx="5206652" cy="2194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4ECA3-8F55-6982-90B2-BA8BA22B20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82" t="16798" r="589" b="8810"/>
          <a:stretch/>
        </p:blipFill>
        <p:spPr>
          <a:xfrm>
            <a:off x="6358009" y="1339143"/>
            <a:ext cx="5206652" cy="22112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B22825-570C-5022-C1A2-25B04472505B}"/>
              </a:ext>
            </a:extLst>
          </p:cNvPr>
          <p:cNvSpPr txBox="1"/>
          <p:nvPr/>
        </p:nvSpPr>
        <p:spPr>
          <a:xfrm>
            <a:off x="8254929" y="1057321"/>
            <a:ext cx="2223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6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سنجش جریان الکتروموتور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78E10-A7A3-E2D6-8C37-667DBD828480}"/>
              </a:ext>
            </a:extLst>
          </p:cNvPr>
          <p:cNvSpPr txBox="1"/>
          <p:nvPr/>
        </p:nvSpPr>
        <p:spPr>
          <a:xfrm>
            <a:off x="1713823" y="1060674"/>
            <a:ext cx="2223248" cy="340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6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سنجش دما و رطوبت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13705E-F68D-EFE7-A1D4-A8AD8CF8EB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471" b="7821"/>
          <a:stretch/>
        </p:blipFill>
        <p:spPr>
          <a:xfrm>
            <a:off x="355088" y="3954008"/>
            <a:ext cx="5340664" cy="2274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68E9EC-A8FF-DB50-5089-8AED831F4171}"/>
              </a:ext>
            </a:extLst>
          </p:cNvPr>
          <p:cNvSpPr txBox="1"/>
          <p:nvPr/>
        </p:nvSpPr>
        <p:spPr>
          <a:xfrm>
            <a:off x="1713823" y="3613506"/>
            <a:ext cx="2223248" cy="340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6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سنجش دبی لحظه ای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237D16-1C39-642C-C2E3-828FACB30D2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56" t="16015" r="2913" b="7821"/>
          <a:stretch/>
        </p:blipFill>
        <p:spPr>
          <a:xfrm>
            <a:off x="6358009" y="3993980"/>
            <a:ext cx="4924222" cy="21945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64606D-F6D4-0DBC-EA56-69C758047CCF}"/>
              </a:ext>
            </a:extLst>
          </p:cNvPr>
          <p:cNvSpPr txBox="1"/>
          <p:nvPr/>
        </p:nvSpPr>
        <p:spPr>
          <a:xfrm>
            <a:off x="7603958" y="3653477"/>
            <a:ext cx="26977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6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سنجش مصرف برق و کم بار و پر بار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11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377" y="1043900"/>
            <a:ext cx="9838518" cy="553416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9"/>
          <p:cNvSpPr txBox="1"/>
          <p:nvPr/>
        </p:nvSpPr>
        <p:spPr>
          <a:xfrm>
            <a:off x="265846" y="83418"/>
            <a:ext cx="537295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4896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344896"/>
                </a:solidFill>
              </a:rPr>
              <a:t>We offer Comprehensive solutions for </a:t>
            </a:r>
            <a:r>
              <a:rPr lang="en-US" sz="2000" b="1" dirty="0">
                <a:solidFill>
                  <a:srgbClr val="344896"/>
                </a:solidFill>
                <a:latin typeface="Arial"/>
                <a:ea typeface="Arial"/>
                <a:cs typeface="Arial"/>
                <a:sym typeface="Arial"/>
              </a:rPr>
              <a:t>Predictive maintenance (PM) and Condition monitoring (CM) </a:t>
            </a:r>
            <a:endParaRPr lang="fa-IR" sz="2000" b="1" dirty="0">
              <a:solidFill>
                <a:srgbClr val="344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46;p9">
            <a:extLst>
              <a:ext uri="{FF2B5EF4-FFF2-40B4-BE49-F238E27FC236}">
                <a16:creationId xmlns:a16="http://schemas.microsoft.com/office/drawing/2014/main" id="{F4F747A5-7296-8D7A-7D3D-23E6E61F1A9B}"/>
              </a:ext>
            </a:extLst>
          </p:cNvPr>
          <p:cNvSpPr txBox="1"/>
          <p:nvPr/>
        </p:nvSpPr>
        <p:spPr>
          <a:xfrm>
            <a:off x="5987464" y="159618"/>
            <a:ext cx="468053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4896"/>
              </a:buClr>
              <a:buSzPts val="2000"/>
              <a:buFont typeface="Arial"/>
              <a:buNone/>
            </a:pPr>
            <a:r>
              <a:rPr lang="fa-IR" sz="2100" b="1" dirty="0">
                <a:solidFill>
                  <a:srgbClr val="344896"/>
                </a:solidFill>
                <a:latin typeface="Arial"/>
                <a:cs typeface="B Roya" panose="00000400000000000000" pitchFamily="2" charset="-78"/>
                <a:sym typeface="Arial"/>
              </a:rPr>
              <a:t>راهکار کامل مدیریت تعمیرات و نگهداری پیشگیرانه و مونیتورینگ وضعیت ماشین آلات و تجهیزات خطوط تولید</a:t>
            </a:r>
            <a:endParaRPr sz="2100" dirty="0">
              <a:cs typeface="B Roya" panose="00000400000000000000" pitchFamily="2" charset="-78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08B4759E-4A11-8C9C-3353-FE84D46A4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896" y="6472336"/>
            <a:ext cx="12295791" cy="429658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3403555A-67BB-50DA-7080-3C3E5E5FE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5" name="Graphic 12">
            <a:extLst>
              <a:ext uri="{FF2B5EF4-FFF2-40B4-BE49-F238E27FC236}">
                <a16:creationId xmlns:a16="http://schemas.microsoft.com/office/drawing/2014/main" id="{1F4E8AA6-5DF6-3E6B-9269-FC4F92004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8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0">
            <a:extLst>
              <a:ext uri="{FF2B5EF4-FFF2-40B4-BE49-F238E27FC236}">
                <a16:creationId xmlns:a16="http://schemas.microsoft.com/office/drawing/2014/main" id="{F522D65F-D56B-FBAF-B247-293F4C176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896" y="6472336"/>
            <a:ext cx="12295791" cy="429658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BA19865E-7232-2032-356A-A626FEEA3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5" name="Graphic 12">
            <a:extLst>
              <a:ext uri="{FF2B5EF4-FFF2-40B4-BE49-F238E27FC236}">
                <a16:creationId xmlns:a16="http://schemas.microsoft.com/office/drawing/2014/main" id="{AA3E6EA6-ED9D-B2CD-C7E0-0B0D8A048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4A5F92-3FE1-0596-3E77-54784CC91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88" y="115025"/>
            <a:ext cx="2052321" cy="6549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77704-2222-AB23-84B5-E1490AC76E1F}"/>
              </a:ext>
            </a:extLst>
          </p:cNvPr>
          <p:cNvSpPr/>
          <p:nvPr/>
        </p:nvSpPr>
        <p:spPr>
          <a:xfrm>
            <a:off x="10429683" y="0"/>
            <a:ext cx="276726" cy="7700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35423" y="798071"/>
            <a:ext cx="850605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سنجش و پایش کیفیت برق و انرژی سرمایشی و گرمایشی</a:t>
            </a:r>
          </a:p>
          <a:p>
            <a:pPr algn="r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کیفیت برق شامل پارامترهای: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فرکانس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ولتاژ و جریان الکتریکی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ضریب توان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هارمونیک ها (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B Nazanin" panose="00000400000000000000" pitchFamily="2" charset="-78"/>
              </a:rPr>
              <a:t>THD</a:t>
            </a: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) </a:t>
            </a:r>
          </a:p>
          <a:p>
            <a:pPr algn="r" rtl="1"/>
            <a:endParaRPr lang="fa-IR" sz="2400" b="1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  <a:p>
            <a:pPr algn="r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کیفیت سرمایش و گرمایش (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Heat</a:t>
            </a:r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):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دمای رفت و برگشت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جریان سیال (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cs typeface="B Nazanin" panose="00000400000000000000" pitchFamily="2" charset="-78"/>
              </a:rPr>
              <a:t>Flow</a:t>
            </a: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) </a:t>
            </a:r>
          </a:p>
          <a:p>
            <a:pPr algn="r" rtl="1"/>
            <a:endParaRPr lang="fa-IR" sz="2400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  <a:p>
            <a:pPr algn="r" rtl="1"/>
            <a:r>
              <a:rPr lang="fa-IR" sz="2400" b="1" dirty="0">
                <a:solidFill>
                  <a:schemeClr val="accent1">
                    <a:lumMod val="75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کیفیت  آب: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فشار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جریان سیال(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cs typeface="B Nazanin" panose="00000400000000000000" pitchFamily="2" charset="-78"/>
              </a:rPr>
              <a:t>Flow</a:t>
            </a: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784" y="414942"/>
            <a:ext cx="2743200" cy="365125"/>
          </a:xfrm>
        </p:spPr>
        <p:txBody>
          <a:bodyPr/>
          <a:lstStyle/>
          <a:p>
            <a:fld id="{64B6FFB9-0D4A-4501-ADD6-6BB131451E8B}" type="slidenum">
              <a:rPr lang="en-US" smtClean="0"/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2C15C3-5650-5FE2-ADA5-CD569E3D0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986" y="4007605"/>
            <a:ext cx="5206652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9957-31E9-9815-A14E-2B37E23DCB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5098" r="6624" b="5061"/>
          <a:stretch/>
        </p:blipFill>
        <p:spPr>
          <a:xfrm>
            <a:off x="231986" y="1570037"/>
            <a:ext cx="5206652" cy="21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2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483" y="715712"/>
            <a:ext cx="9446395" cy="1325563"/>
          </a:xfrm>
        </p:spPr>
        <p:txBody>
          <a:bodyPr>
            <a:normAutofit fontScale="90000"/>
          </a:bodyPr>
          <a:lstStyle/>
          <a:p>
            <a:pPr algn="r" rtl="1">
              <a:lnSpc>
                <a:spcPct val="150000"/>
              </a:lnSpc>
            </a:pPr>
            <a:r>
              <a:rPr lang="fa-IR" sz="36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برخی از </a:t>
            </a:r>
            <a:r>
              <a:rPr lang="ar-SA" sz="36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نتایج حاصل</a:t>
            </a:r>
            <a:r>
              <a:rPr lang="fa-IR" sz="36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 شده</a:t>
            </a:r>
            <a:r>
              <a:rPr lang="ar-SA" sz="36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 پس از نصب تجهیزات 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</a:b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کشف نشتی آب در یک ساختمان 120 واحدی در فردیس کرج 2 سال ساخت</a:t>
            </a:r>
            <a:b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</a:br>
            <a:r>
              <a:rPr lang="fa-IR" sz="2400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علت: از تنظیم خارج شدن شناور توالت فرنگی- نشت روزانه 3 متر مکعب!!!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1644920-45ED-E609-F4EB-DC46362AC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3"/>
          <a:stretch/>
        </p:blipFill>
        <p:spPr>
          <a:xfrm>
            <a:off x="1297889" y="2302737"/>
            <a:ext cx="9141511" cy="4153313"/>
          </a:xfrm>
        </p:spPr>
      </p:pic>
      <p:pic>
        <p:nvPicPr>
          <p:cNvPr id="10" name="Graphic 10">
            <a:extLst>
              <a:ext uri="{FF2B5EF4-FFF2-40B4-BE49-F238E27FC236}">
                <a16:creationId xmlns:a16="http://schemas.microsoft.com/office/drawing/2014/main" id="{F522D65F-D56B-FBAF-B247-293F4C176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896" y="6472336"/>
            <a:ext cx="12295791" cy="429658"/>
          </a:xfrm>
          <a:prstGeom prst="rect">
            <a:avLst/>
          </a:prstGeom>
        </p:spPr>
      </p:pic>
      <p:pic>
        <p:nvPicPr>
          <p:cNvPr id="11" name="Graphic 11">
            <a:extLst>
              <a:ext uri="{FF2B5EF4-FFF2-40B4-BE49-F238E27FC236}">
                <a16:creationId xmlns:a16="http://schemas.microsoft.com/office/drawing/2014/main" id="{BA19865E-7232-2032-356A-A626FEEA3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12" name="Graphic 12">
            <a:extLst>
              <a:ext uri="{FF2B5EF4-FFF2-40B4-BE49-F238E27FC236}">
                <a16:creationId xmlns:a16="http://schemas.microsoft.com/office/drawing/2014/main" id="{AA3E6EA6-ED9D-B2CD-C7E0-0B0D8A048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4A5F92-3FE1-0596-3E77-54784CC916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88" y="115025"/>
            <a:ext cx="2052321" cy="6549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977704-2222-AB23-84B5-E1490AC76E1F}"/>
              </a:ext>
            </a:extLst>
          </p:cNvPr>
          <p:cNvSpPr/>
          <p:nvPr/>
        </p:nvSpPr>
        <p:spPr>
          <a:xfrm>
            <a:off x="10163351" y="0"/>
            <a:ext cx="276726" cy="7700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725422" y="439288"/>
            <a:ext cx="2743200" cy="365125"/>
          </a:xfrm>
        </p:spPr>
        <p:txBody>
          <a:bodyPr/>
          <a:lstStyle/>
          <a:p>
            <a:fld id="{64B6FFB9-0D4A-4501-ADD6-6BB131451E8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53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DE2C-EAAE-C6BF-45A1-29CFA4B8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11CD-581D-23B9-0A93-9ADD445A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5E52A-02D7-38B9-13D7-11402A43F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7800"/>
            <a:ext cx="9517455" cy="5360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62B6F-E3DE-8A0D-BE7D-79A8E49ED2C4}"/>
              </a:ext>
            </a:extLst>
          </p:cNvPr>
          <p:cNvSpPr txBox="1"/>
          <p:nvPr/>
        </p:nvSpPr>
        <p:spPr>
          <a:xfrm>
            <a:off x="4377047" y="486615"/>
            <a:ext cx="724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cs typeface="B Roya" panose="00000400000000000000" pitchFamily="2" charset="-78"/>
              </a:rPr>
              <a:t>نتایج به دست آمده پس از نصب تجهیزات در ایران:</a:t>
            </a:r>
            <a:endParaRPr lang="en-US" sz="3200" b="1" dirty="0"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3411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>
          <a:xfrm>
            <a:off x="2232025" y="836614"/>
            <a:ext cx="5943600" cy="776287"/>
          </a:xfrm>
        </p:spPr>
        <p:txBody>
          <a:bodyPr/>
          <a:lstStyle/>
          <a:p>
            <a:r>
              <a:rPr lang="da-DK" altLang="en-US"/>
              <a:t>Research show …</a:t>
            </a:r>
            <a:endParaRPr lang="da-DK" altLang="en-US" sz="2000"/>
          </a:p>
        </p:txBody>
      </p:sp>
      <p:pic>
        <p:nvPicPr>
          <p:cNvPr id="5123" name="Picture 18" descr="webmon_room_w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-4763"/>
            <a:ext cx="2339975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2135189" y="1782763"/>
            <a:ext cx="5545137" cy="2798762"/>
          </a:xfrm>
        </p:spPr>
        <p:txBody>
          <a:bodyPr>
            <a:normAutofit fontScale="92500"/>
          </a:bodyPr>
          <a:lstStyle/>
          <a:p>
            <a:r>
              <a:rPr lang="da-DK" altLang="en-US"/>
              <a:t>When we measure e.g. heat consumption it gives the consumer access to know:</a:t>
            </a:r>
          </a:p>
          <a:p>
            <a:pPr lvl="1"/>
            <a:r>
              <a:rPr lang="da-DK" altLang="en-US"/>
              <a:t>What do I consume?</a:t>
            </a:r>
          </a:p>
          <a:p>
            <a:pPr lvl="1"/>
            <a:r>
              <a:rPr lang="da-DK" altLang="en-US"/>
              <a:t>Where do I consume? </a:t>
            </a:r>
          </a:p>
          <a:p>
            <a:pPr lvl="1"/>
            <a:r>
              <a:rPr lang="da-DK" altLang="en-US"/>
              <a:t>When do I consume?</a:t>
            </a:r>
          </a:p>
          <a:p>
            <a:pPr lvl="1"/>
            <a:r>
              <a:rPr lang="da-DK" altLang="en-US"/>
              <a:t>How much do I pay for my consumption? </a:t>
            </a:r>
          </a:p>
          <a:p>
            <a:pPr lvl="1"/>
            <a:endParaRPr lang="da-DK" altLang="en-US"/>
          </a:p>
          <a:p>
            <a:pPr lvl="1"/>
            <a:endParaRPr lang="da-DK" altLang="en-US"/>
          </a:p>
          <a:p>
            <a:pPr lvl="1"/>
            <a:endParaRPr lang="da-DK" altLang="en-US" sz="1800"/>
          </a:p>
        </p:txBody>
      </p:sp>
      <p:sp>
        <p:nvSpPr>
          <p:cNvPr id="5125" name="AutoShape 22"/>
          <p:cNvSpPr>
            <a:spLocks noChangeArrowheads="1"/>
          </p:cNvSpPr>
          <p:nvPr/>
        </p:nvSpPr>
        <p:spPr bwMode="auto">
          <a:xfrm>
            <a:off x="2782888" y="4868863"/>
            <a:ext cx="2017712" cy="576262"/>
          </a:xfrm>
          <a:custGeom>
            <a:avLst/>
            <a:gdLst>
              <a:gd name="T0" fmla="*/ 141359782 w 21600"/>
              <a:gd name="T1" fmla="*/ 0 h 21600"/>
              <a:gd name="T2" fmla="*/ 0 w 21600"/>
              <a:gd name="T3" fmla="*/ 7686988 h 21600"/>
              <a:gd name="T4" fmla="*/ 141359782 w 21600"/>
              <a:gd name="T5" fmla="*/ 15373977 h 21600"/>
              <a:gd name="T6" fmla="*/ 188479709 w 21600"/>
              <a:gd name="T7" fmla="*/ 76869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2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23"/>
          <p:cNvSpPr txBox="1">
            <a:spLocks noChangeArrowheads="1"/>
          </p:cNvSpPr>
          <p:nvPr/>
        </p:nvSpPr>
        <p:spPr bwMode="auto">
          <a:xfrm>
            <a:off x="4946651" y="4951413"/>
            <a:ext cx="2805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da-DK" altLang="en-US"/>
              <a:t>Savings by10-40%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75EDD-93D8-45F9-98B2-11578AF99FF1}" type="slidenum">
              <a:rPr lang="da-DK" altLang="en-US"/>
              <a:pPr>
                <a:defRPr/>
              </a:pPr>
              <a:t>17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421763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2025" y="836614"/>
            <a:ext cx="5943600" cy="776287"/>
          </a:xfrm>
        </p:spPr>
        <p:txBody>
          <a:bodyPr/>
          <a:lstStyle/>
          <a:p>
            <a:r>
              <a:rPr lang="da-DK" altLang="en-US" sz="2300"/>
              <a:t>Study 2 – Terassehaven, Næstved1999*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8063" y="1782763"/>
            <a:ext cx="5257800" cy="4343400"/>
          </a:xfrm>
        </p:spPr>
        <p:txBody>
          <a:bodyPr>
            <a:normAutofit fontScale="85000" lnSpcReduction="20000"/>
          </a:bodyPr>
          <a:lstStyle/>
          <a:p>
            <a:r>
              <a:rPr lang="da-DK" altLang="en-US"/>
              <a:t>324 flats (27 staircases)</a:t>
            </a:r>
          </a:p>
          <a:p>
            <a:r>
              <a:rPr lang="da-DK" altLang="en-US"/>
              <a:t>Survey compare year 1989, which was the last year without HCA, with year 1999 – i.e.10 years after the installation of HCA</a:t>
            </a:r>
          </a:p>
          <a:p>
            <a:r>
              <a:rPr lang="da-DK" altLang="en-US"/>
              <a:t>Shows that Terassehaven maintain average savings of 28% compared to 1989</a:t>
            </a:r>
          </a:p>
          <a:p>
            <a:r>
              <a:rPr lang="da-DK" altLang="en-US"/>
              <a:t>In year 1994 when water meters were installed on cold and hot water the reduction in water consumption is 38% (registered from the begining of the discussions about water meters to the year when they were actually installed)</a:t>
            </a:r>
          </a:p>
        </p:txBody>
      </p:sp>
      <p:pic>
        <p:nvPicPr>
          <p:cNvPr id="10244" name="Picture 5" descr="Terasseha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"/>
            <a:ext cx="23399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1919289" y="6424614"/>
            <a:ext cx="6192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da-DK" altLang="en-US" sz="1000"/>
              <a:t>* Report on the influence of obligatory heat measuring on heat consumption, Bruanata a/s 1999, Denmark</a:t>
            </a:r>
          </a:p>
        </p:txBody>
      </p:sp>
      <p:pic>
        <p:nvPicPr>
          <p:cNvPr id="10246" name="Picture 8" descr="RME95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989139"/>
            <a:ext cx="7127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ight Arrow 1"/>
          <p:cNvSpPr>
            <a:spLocks noChangeArrowheads="1"/>
          </p:cNvSpPr>
          <p:nvPr/>
        </p:nvSpPr>
        <p:spPr bwMode="auto">
          <a:xfrm rot="12815631">
            <a:off x="7419345" y="5052969"/>
            <a:ext cx="1223963" cy="433388"/>
          </a:xfrm>
          <a:prstGeom prst="rightArrow">
            <a:avLst>
              <a:gd name="adj1" fmla="val 50000"/>
              <a:gd name="adj2" fmla="val 49841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8" name="Right Arrow 7"/>
          <p:cNvSpPr>
            <a:spLocks noChangeArrowheads="1"/>
          </p:cNvSpPr>
          <p:nvPr/>
        </p:nvSpPr>
        <p:spPr bwMode="auto">
          <a:xfrm rot="12815631">
            <a:off x="7113862" y="3962400"/>
            <a:ext cx="1223962" cy="431800"/>
          </a:xfrm>
          <a:prstGeom prst="rightArrow">
            <a:avLst>
              <a:gd name="adj1" fmla="val 50000"/>
              <a:gd name="adj2" fmla="val 5002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ECEFD-F305-452A-A576-20D774D9DD6B}" type="slidenum">
              <a:rPr lang="da-DK" altLang="en-US"/>
              <a:pPr>
                <a:defRPr/>
              </a:pPr>
              <a:t>18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447372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77" y="365125"/>
            <a:ext cx="10515600" cy="1325563"/>
          </a:xfrm>
        </p:spPr>
        <p:txBody>
          <a:bodyPr/>
          <a:lstStyle/>
          <a:p>
            <a:r>
              <a:rPr lang="da-DK" altLang="en-US" dirty="0">
                <a:cs typeface="B Roya" panose="00000400000000000000" pitchFamily="2" charset="-78"/>
              </a:rPr>
              <a:t>Study 2 – Terassehaven, water meter</a:t>
            </a:r>
          </a:p>
        </p:txBody>
      </p:sp>
      <p:pic>
        <p:nvPicPr>
          <p:cNvPr id="11267" name="Picture 4" descr="Terasseha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80" y="1"/>
            <a:ext cx="23399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RME95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989139"/>
            <a:ext cx="7127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1" descr="Bilag 6_DK_halvdel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132014"/>
            <a:ext cx="34861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2711451" y="2347914"/>
            <a:ext cx="180181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da-DK" altLang="en-US" sz="1200" b="1"/>
              <a:t>Water meters installed</a:t>
            </a:r>
          </a:p>
        </p:txBody>
      </p:sp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4513264" y="2179638"/>
            <a:ext cx="7191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4795839" y="2347914"/>
            <a:ext cx="352742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da-DK" altLang="en-US" sz="1200" b="1"/>
              <a:t>First payment after individual consumption begins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216275" y="2060575"/>
            <a:ext cx="3240088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da-DK" altLang="en-US" sz="1200" b="1"/>
              <a:t>Payment after individual consumption begins</a:t>
            </a:r>
          </a:p>
        </p:txBody>
      </p:sp>
      <p:sp>
        <p:nvSpPr>
          <p:cNvPr id="11274" name="Line 14"/>
          <p:cNvSpPr>
            <a:spLocks noChangeShapeType="1"/>
          </p:cNvSpPr>
          <p:nvPr/>
        </p:nvSpPr>
        <p:spPr bwMode="auto">
          <a:xfrm>
            <a:off x="4838700" y="234791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2784476" y="5170489"/>
            <a:ext cx="396081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da-DK" altLang="en-US" sz="1200" b="1"/>
              <a:t>Figure: The flow in water consumption (litre/24 hrs/flats)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D6AAC8-7248-4923-B6F0-A365155881A8}" type="slidenum">
              <a:rPr lang="da-DK" altLang="en-US"/>
              <a:pPr>
                <a:defRPr/>
              </a:pPr>
              <a:t>19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21600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785"/>
            <a:ext cx="12218164" cy="80427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90999" y="1365688"/>
            <a:ext cx="7790029" cy="876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altLang="en-US" sz="3600" b="1" dirty="0">
                <a:solidFill>
                  <a:schemeClr val="bg1"/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همواره بهینه ‏سازی با اندازه‏گیری آغاز می‏شود</a:t>
            </a:r>
            <a:endParaRPr lang="en-US" altLang="en-US" sz="3600" b="1" dirty="0">
              <a:solidFill>
                <a:schemeClr val="bg1"/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FB9-0D4A-4501-ADD6-6BB131451E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20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8328026" y="1"/>
            <a:ext cx="2339975" cy="71096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da-DK" altLang="en-US" sz="2400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232025" y="823914"/>
            <a:ext cx="6898912" cy="776287"/>
          </a:xfrm>
        </p:spPr>
        <p:txBody>
          <a:bodyPr>
            <a:normAutofit/>
          </a:bodyPr>
          <a:lstStyle/>
          <a:p>
            <a:r>
              <a:rPr lang="da-DK" altLang="en-US" sz="2800" dirty="0"/>
              <a:t>Undersøglse 2 – Terrassehaven, vandmålere</a:t>
            </a:r>
          </a:p>
        </p:txBody>
      </p:sp>
      <p:pic>
        <p:nvPicPr>
          <p:cNvPr id="12293" name="Picture 5" descr="Terrassehaven opfolgning_v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1557338"/>
            <a:ext cx="87899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4240214" y="3284539"/>
            <a:ext cx="776287" cy="720725"/>
          </a:xfrm>
          <a:prstGeom prst="ellipse">
            <a:avLst/>
          </a:prstGeom>
          <a:noFill/>
          <a:ln w="38100">
            <a:solidFill>
              <a:srgbClr val="F2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D1F9-AB6A-4A85-A384-A1604C4B0CEF}" type="slidenum">
              <a:rPr lang="da-DK" altLang="en-US"/>
              <a:pPr>
                <a:defRPr/>
              </a:pPr>
              <a:t>20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55647949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2025" y="836614"/>
            <a:ext cx="5943600" cy="776287"/>
          </a:xfrm>
        </p:spPr>
        <p:txBody>
          <a:bodyPr/>
          <a:lstStyle/>
          <a:p>
            <a:r>
              <a:rPr lang="da-DK" altLang="en-US" sz="2800"/>
              <a:t>Study 4 – Phare project, </a:t>
            </a:r>
            <a:r>
              <a:rPr lang="da-DK" altLang="en-US" sz="2500"/>
              <a:t>Romania</a:t>
            </a:r>
            <a:endParaRPr lang="da-DK" altLang="en-US" sz="2800"/>
          </a:p>
        </p:txBody>
      </p:sp>
      <p:pic>
        <p:nvPicPr>
          <p:cNvPr id="16387" name="Picture 3" descr="Bucharest_med s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MK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63" y="2492376"/>
            <a:ext cx="9318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Annual sav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060576"/>
            <a:ext cx="4773566" cy="372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002A2B-9F7D-4600-864E-759930C5FBDE}" type="slidenum">
              <a:rPr lang="da-DK" altLang="en-US"/>
              <a:pPr>
                <a:defRPr/>
              </a:pPr>
              <a:t>21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156287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75" y="365125"/>
            <a:ext cx="10515600" cy="1325563"/>
          </a:xfrm>
        </p:spPr>
        <p:txBody>
          <a:bodyPr/>
          <a:lstStyle/>
          <a:p>
            <a:r>
              <a:rPr lang="da-DK" altLang="en-US" b="0" dirty="0">
                <a:cs typeface="+mn-cs"/>
              </a:rPr>
              <a:t>Study </a:t>
            </a:r>
            <a:r>
              <a:rPr lang="fa-IR" altLang="en-US" b="0" dirty="0">
                <a:cs typeface="+mn-cs"/>
              </a:rPr>
              <a:t>2</a:t>
            </a:r>
            <a:r>
              <a:rPr lang="da-DK" altLang="en-US" b="0" dirty="0">
                <a:cs typeface="+mn-cs"/>
              </a:rPr>
              <a:t> – Hedebygade, Copenhagen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3481" y="1782764"/>
            <a:ext cx="3170237" cy="4167187"/>
          </a:xfrm>
        </p:spPr>
        <p:txBody>
          <a:bodyPr/>
          <a:lstStyle/>
          <a:p>
            <a:pPr marL="0" indent="0">
              <a:buNone/>
            </a:pPr>
            <a:r>
              <a:rPr lang="da-DK" altLang="en-US" dirty="0"/>
              <a:t>Input: </a:t>
            </a:r>
          </a:p>
          <a:p>
            <a:pPr marL="0" indent="0"/>
            <a:r>
              <a:rPr lang="da-DK" altLang="en-US" dirty="0"/>
              <a:t>   heat, water and electricity meters </a:t>
            </a:r>
          </a:p>
          <a:p>
            <a:pPr marL="0" indent="0"/>
            <a:endParaRPr lang="da-DK" altLang="en-US" dirty="0"/>
          </a:p>
          <a:p>
            <a:pPr marL="0" indent="0"/>
            <a:endParaRPr lang="da-DK" altLang="en-US" dirty="0"/>
          </a:p>
          <a:p>
            <a:pPr marL="0" indent="0"/>
            <a:r>
              <a:rPr lang="da-DK" altLang="en-US" dirty="0"/>
              <a:t>   display in the hall way of  each flat</a:t>
            </a:r>
          </a:p>
        </p:txBody>
      </p:sp>
      <p:pic>
        <p:nvPicPr>
          <p:cNvPr id="13316" name="Picture 6" descr="RME95v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1701801"/>
            <a:ext cx="5603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Hedebygade_Brun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4437064"/>
            <a:ext cx="19240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Hedebygade_poster_pi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0"/>
            <a:ext cx="23399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988219-C487-4FB9-9D42-73C35C99B20A}" type="slidenum">
              <a:rPr lang="da-DK" altLang="en-US"/>
              <a:pPr>
                <a:defRPr/>
              </a:pPr>
              <a:t>22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59266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919289" y="6424614"/>
            <a:ext cx="6192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0000"/>
              </a:spcBef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20000"/>
              <a:buFont typeface="Microsoft Sans Serif" panose="020B0604020202020204" pitchFamily="34" charset="0"/>
              <a:buChar char="−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da-DK" altLang="en-US" sz="1000"/>
              <a:t>* Visualisation turns down energy deman! Ole Michael Jensen, Danish Building and Urban Research, 2003</a:t>
            </a:r>
          </a:p>
        </p:txBody>
      </p:sp>
      <p:pic>
        <p:nvPicPr>
          <p:cNvPr id="14340" name="Picture 6" descr="Hedebygade_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-26988"/>
            <a:ext cx="5867400" cy="806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67BC21-3878-49EC-B852-77D34DFCAAA3}" type="slidenum">
              <a:rPr lang="da-DK" altLang="en-US"/>
              <a:pPr>
                <a:defRPr/>
              </a:pPr>
              <a:t>23</a:t>
            </a:fld>
            <a:endParaRPr lang="da-DK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3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76200"/>
            <a:ext cx="5257800" cy="1143000"/>
          </a:xfrm>
        </p:spPr>
        <p:txBody>
          <a:bodyPr>
            <a:normAutofit/>
          </a:bodyPr>
          <a:lstStyle/>
          <a:p>
            <a:pPr algn="r"/>
            <a:r>
              <a:rPr lang="fa-IR" sz="3000" b="1" dirty="0">
                <a:solidFill>
                  <a:srgbClr val="C00000"/>
                </a:solidFill>
                <a:cs typeface="B Roya" pitchFamily="2" charset="-78"/>
              </a:rPr>
              <a:t>اندازه گیری فرعی چقدر موثر است؟</a:t>
            </a:r>
            <a:endParaRPr lang="en-US" sz="3000" b="1" dirty="0">
              <a:solidFill>
                <a:srgbClr val="C00000"/>
              </a:solidFill>
              <a:cs typeface="B Roya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1" y="2514601"/>
            <a:ext cx="5932967" cy="279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05200" y="5181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541020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Roya" pitchFamily="2" charset="-78"/>
              </a:rPr>
              <a:t>محور عمودی نشان دهنده میزان مصرف انرژی بر حسب کیلووات ساعت بر هر متر مربع از مساحت آپارتمان در طول یک فصل سرما و محور افقی نشانگر سالهای مطالعه می باشد.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Roya" pitchFamily="2" charset="-78"/>
            </a:endParaRP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Roya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11430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Roya" pitchFamily="2" charset="-78"/>
              </a:rPr>
              <a:t>مطالعات انجام شده در اتحادیه اروپا نشان داده است هنگامی که ساکنان آپارتمانهای مسکونی از میزان مصرف انرژی خود و بهای واحد انرژی آگاهی می یابند، مصرف انرژی به صورت خودکار بین 10 تا 40 درصد کاهش می یابد.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Roya" pitchFamily="2" charset="-78"/>
            </a:endParaRP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Roya" pitchFamily="2" charset="-78"/>
              </a:rPr>
              <a:t>در زیر به تجربه مستقیم شرکت بروناتا در دانمارک (کپنهاگ) اشاره شده است: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Roya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AAA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20200" y="0"/>
            <a:ext cx="152400" cy="1219200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7EAC59DD-565C-4347-C20A-6275320D9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896" y="6472336"/>
            <a:ext cx="12295791" cy="429658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5A4DFCE1-D9B2-E5BB-EE2B-608BD506F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7" name="Graphic 12">
            <a:extLst>
              <a:ext uri="{FF2B5EF4-FFF2-40B4-BE49-F238E27FC236}">
                <a16:creationId xmlns:a16="http://schemas.microsoft.com/office/drawing/2014/main" id="{BC67D2F6-121C-CCA2-EC6B-CBF935B9B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49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758CCC-E861-5EC2-CAEF-69EF94DEF2F2}"/>
              </a:ext>
            </a:extLst>
          </p:cNvPr>
          <p:cNvSpPr txBox="1"/>
          <p:nvPr/>
        </p:nvSpPr>
        <p:spPr>
          <a:xfrm>
            <a:off x="1843058" y="1213588"/>
            <a:ext cx="7421123" cy="5578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6F6F"/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1pPr>
            <a:lvl2pPr marL="57150" lvl="1" indent="169863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 sz="1400" b="1">
                <a:solidFill>
                  <a:srgbClr val="706F6F"/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2pPr>
          </a:lstStyle>
          <a:p>
            <a:r>
              <a:rPr lang="fa-IR" sz="2200" dirty="0">
                <a:cs typeface="B Nazanin" panose="00000400000000000000" pitchFamily="2" charset="-78"/>
              </a:rPr>
              <a:t>نمونه‌های اجرا شده: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B14E6-F204-8B61-E0E0-3EE0BF6A9AE3}"/>
              </a:ext>
            </a:extLst>
          </p:cNvPr>
          <p:cNvSpPr/>
          <p:nvPr/>
        </p:nvSpPr>
        <p:spPr>
          <a:xfrm>
            <a:off x="9372600" y="857250"/>
            <a:ext cx="127000" cy="8382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88696" y="1643889"/>
            <a:ext cx="5783904" cy="1338828"/>
          </a:xfrm>
        </p:spPr>
        <p:txBody>
          <a:bodyPr wrap="square">
            <a:spAutoFit/>
          </a:bodyPr>
          <a:lstStyle/>
          <a:p>
            <a:pPr algn="r" rtl="1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fa-IR" sz="195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مجتمع مسکونی ارکیده- منطقه 22</a:t>
            </a:r>
            <a:br>
              <a:rPr lang="en-US" sz="195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</a:br>
            <a:r>
              <a:rPr lang="fa-IR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تفکیک آب</a:t>
            </a:r>
            <a:br>
              <a:rPr lang="en-US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</a:br>
            <a:r>
              <a:rPr lang="ar-SA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کاهش مصرف </a:t>
            </a:r>
            <a:r>
              <a:rPr lang="fa-IR" sz="1800" dirty="0">
                <a:solidFill>
                  <a:srgbClr val="92D050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31</a:t>
            </a:r>
            <a:r>
              <a:rPr lang="ar-SA" sz="1800" dirty="0">
                <a:solidFill>
                  <a:srgbClr val="92D050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% </a:t>
            </a:r>
            <a:r>
              <a:rPr lang="ar-SA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بعد از نصب تجهیزات</a:t>
            </a:r>
            <a:endParaRPr lang="en-US" sz="1800" dirty="0">
              <a:solidFill>
                <a:srgbClr val="706F6F"/>
              </a:solidFill>
              <a:latin typeface="IRANSans" panose="02040503050201020203" pitchFamily="18" charset="-78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DC793500-ABD1-A94B-2082-0B4AFD67E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27" y="3124200"/>
            <a:ext cx="6442392" cy="2772542"/>
          </a:xfrm>
          <a:prstGeom prst="rect">
            <a:avLst/>
          </a:prstGeom>
          <a:ln w="3810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D08A71EE-7210-75FF-53DB-3906F5F12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896" y="6472336"/>
            <a:ext cx="12295791" cy="429658"/>
          </a:xfrm>
          <a:prstGeom prst="rect">
            <a:avLst/>
          </a:prstGeom>
        </p:spPr>
      </p:pic>
      <p:pic>
        <p:nvPicPr>
          <p:cNvPr id="5" name="Graphic 11">
            <a:extLst>
              <a:ext uri="{FF2B5EF4-FFF2-40B4-BE49-F238E27FC236}">
                <a16:creationId xmlns:a16="http://schemas.microsoft.com/office/drawing/2014/main" id="{B492186F-E858-C724-C82E-C27826430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EF0A0216-9C11-9ACF-E7E5-B1046798B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89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758CCC-E861-5EC2-CAEF-69EF94DEF2F2}"/>
              </a:ext>
            </a:extLst>
          </p:cNvPr>
          <p:cNvSpPr txBox="1"/>
          <p:nvPr/>
        </p:nvSpPr>
        <p:spPr>
          <a:xfrm>
            <a:off x="1843058" y="1213588"/>
            <a:ext cx="7421123" cy="5578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6F6F"/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1pPr>
            <a:lvl2pPr marL="57150" lvl="1" indent="169863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 sz="1400" b="1">
                <a:solidFill>
                  <a:srgbClr val="706F6F"/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2pPr>
          </a:lstStyle>
          <a:p>
            <a:r>
              <a:rPr lang="fa-IR" sz="2200" dirty="0">
                <a:cs typeface="B Nazanin" panose="00000400000000000000" pitchFamily="2" charset="-78"/>
              </a:rPr>
              <a:t>برخی از نمونه‌های اجرا شده: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B14E6-F204-8B61-E0E0-3EE0BF6A9AE3}"/>
              </a:ext>
            </a:extLst>
          </p:cNvPr>
          <p:cNvSpPr/>
          <p:nvPr/>
        </p:nvSpPr>
        <p:spPr>
          <a:xfrm>
            <a:off x="9372600" y="857250"/>
            <a:ext cx="127000" cy="8382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7296" y="1453451"/>
            <a:ext cx="5783904" cy="1719702"/>
          </a:xfrm>
        </p:spPr>
        <p:txBody>
          <a:bodyPr wrap="square">
            <a:spAutoFit/>
          </a:bodyPr>
          <a:lstStyle/>
          <a:p>
            <a:pPr algn="r" rtl="1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fa-IR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مجتمع مسکونی کاملیا- منطقه 22</a:t>
            </a:r>
            <a:br>
              <a:rPr lang="en-US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</a:br>
            <a:r>
              <a:rPr lang="fa-IR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تفکیک آب</a:t>
            </a:r>
            <a:br>
              <a:rPr lang="en-US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</a:br>
            <a:r>
              <a:rPr lang="ar-SA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کاهش مصرف </a:t>
            </a:r>
            <a:r>
              <a:rPr lang="ar-SA" sz="1800" dirty="0">
                <a:solidFill>
                  <a:srgbClr val="FF0000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52% </a:t>
            </a:r>
            <a:r>
              <a:rPr lang="ar-SA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بعد از نصب تجهیزات</a:t>
            </a:r>
            <a:r>
              <a:rPr lang="fa-IR" sz="1800" dirty="0">
                <a:solidFill>
                  <a:srgbClr val="706F6F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 (کاهش از 1300 به 650 مترمکعب میانگین)</a:t>
            </a:r>
            <a:endParaRPr lang="en-US" sz="1800" dirty="0">
              <a:solidFill>
                <a:srgbClr val="706F6F"/>
              </a:solidFill>
              <a:latin typeface="IRANSans" panose="02040503050201020203" pitchFamily="18" charset="-78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12" name="Picture 11" descr="C:\Users\BORNA\Desktop\bruntab\رزومه\کاملیا\قبض کاملیا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18" y="3380900"/>
            <a:ext cx="2087880" cy="263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20">
            <a:extLst>
              <a:ext uri="{FF2B5EF4-FFF2-40B4-BE49-F238E27FC236}">
                <a16:creationId xmlns:a16="http://schemas.microsoft.com/office/drawing/2014/main" id="{493494B0-2705-D7CC-40A4-D9A035EC6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373364"/>
            <a:ext cx="6298531" cy="2875037"/>
          </a:xfrm>
          <a:prstGeom prst="rect">
            <a:avLst/>
          </a:prstGeom>
          <a:ln w="3810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71127-03BB-1B95-427C-399B69553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498896"/>
            <a:ext cx="2326635" cy="4130504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08A5EDDE-607D-E76A-3951-9932C7A14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1896" y="6472336"/>
            <a:ext cx="12295791" cy="429658"/>
          </a:xfrm>
          <a:prstGeom prst="rect">
            <a:avLst/>
          </a:prstGeom>
        </p:spPr>
      </p:pic>
      <p:pic>
        <p:nvPicPr>
          <p:cNvPr id="6" name="Graphic 11">
            <a:extLst>
              <a:ext uri="{FF2B5EF4-FFF2-40B4-BE49-F238E27FC236}">
                <a16:creationId xmlns:a16="http://schemas.microsoft.com/office/drawing/2014/main" id="{D421D654-17A5-2A63-1514-827CEF47D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8" name="Graphic 12">
            <a:extLst>
              <a:ext uri="{FF2B5EF4-FFF2-40B4-BE49-F238E27FC236}">
                <a16:creationId xmlns:a16="http://schemas.microsoft.com/office/drawing/2014/main" id="{4F0BEEFC-9C35-5A48-32F0-720D27058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741" y="637077"/>
            <a:ext cx="3101564" cy="55027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4"/>
          <p:cNvSpPr txBox="1"/>
          <p:nvPr/>
        </p:nvSpPr>
        <p:spPr>
          <a:xfrm>
            <a:off x="812853" y="1524000"/>
            <a:ext cx="10263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B Roya" panose="00000400000000000000" pitchFamily="2" charset="-78"/>
                <a:sym typeface="Calibri"/>
              </a:rPr>
              <a:t>سپاس از توجه شما</a:t>
            </a:r>
            <a:endParaRPr sz="3200" b="1" dirty="0">
              <a:solidFill>
                <a:schemeClr val="tx1">
                  <a:lumMod val="50000"/>
                  <a:lumOff val="50000"/>
                </a:schemeClr>
              </a:solidFill>
              <a:cs typeface="B Roya" panose="00000400000000000000" pitchFamily="2" charset="-78"/>
            </a:endParaRPr>
          </a:p>
        </p:txBody>
      </p:sp>
      <p:pic>
        <p:nvPicPr>
          <p:cNvPr id="233" name="Google Shape;2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3069" y="-18147"/>
            <a:ext cx="7428931" cy="690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52323" r="35965"/>
          <a:stretch/>
        </p:blipFill>
        <p:spPr>
          <a:xfrm>
            <a:off x="0" y="2091147"/>
            <a:ext cx="6188149" cy="27951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9F48A9-140D-8AAB-052A-8A75C4786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76" t="61565"/>
          <a:stretch/>
        </p:blipFill>
        <p:spPr>
          <a:xfrm>
            <a:off x="2731964" y="4843697"/>
            <a:ext cx="2028681" cy="16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8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46" y="770021"/>
            <a:ext cx="8424867" cy="5702315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F522D65F-D56B-FBAF-B247-293F4C176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1896" y="6480649"/>
            <a:ext cx="12295791" cy="429658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BA19865E-7232-2032-356A-A626FEEA3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5" name="Graphic 12">
            <a:extLst>
              <a:ext uri="{FF2B5EF4-FFF2-40B4-BE49-F238E27FC236}">
                <a16:creationId xmlns:a16="http://schemas.microsoft.com/office/drawing/2014/main" id="{AA3E6EA6-ED9D-B2CD-C7E0-0B0D8A048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4A5F92-3FE1-0596-3E77-54784CC916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88" y="115025"/>
            <a:ext cx="2052321" cy="6549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77704-2222-AB23-84B5-E1490AC76E1F}"/>
              </a:ext>
            </a:extLst>
          </p:cNvPr>
          <p:cNvSpPr/>
          <p:nvPr/>
        </p:nvSpPr>
        <p:spPr>
          <a:xfrm>
            <a:off x="10429683" y="0"/>
            <a:ext cx="276726" cy="7700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63209" y="394476"/>
            <a:ext cx="2743200" cy="365125"/>
          </a:xfrm>
        </p:spPr>
        <p:txBody>
          <a:bodyPr/>
          <a:lstStyle/>
          <a:p>
            <a:fld id="{64B6FFB9-0D4A-4501-ADD6-6BB131451E8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7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18524" y="2582475"/>
            <a:ext cx="5867400" cy="3581400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sz="2000" dirty="0">
                <a:cs typeface="B Yekan" pitchFamily="2" charset="-78"/>
              </a:rPr>
              <a:t>بروناتا یک شرکت دانمارکی است که در 24 کشور جهان حضور دارد.</a:t>
            </a:r>
          </a:p>
          <a:p>
            <a:pPr algn="r" rtl="1">
              <a:buNone/>
            </a:pPr>
            <a:endParaRPr lang="fa-IR" sz="2000" dirty="0">
              <a:cs typeface="B Yekan" pitchFamily="2" charset="-78"/>
            </a:endParaRPr>
          </a:p>
          <a:p>
            <a:pPr algn="r" rtl="1"/>
            <a:r>
              <a:rPr lang="fa-IR" sz="2000" dirty="0">
                <a:cs typeface="B Yekan" pitchFamily="2" charset="-78"/>
              </a:rPr>
              <a:t>اولین دستگاه اندازه گیری توسط این شرکت در سال 1917 در دانمارک نصب شده است.</a:t>
            </a:r>
          </a:p>
          <a:p>
            <a:pPr algn="r" rtl="1">
              <a:buNone/>
            </a:pPr>
            <a:endParaRPr lang="en-US" sz="2000" dirty="0">
              <a:cs typeface="B Yekan" pitchFamily="2" charset="-78"/>
            </a:endParaRPr>
          </a:p>
          <a:p>
            <a:pPr algn="r" rtl="1"/>
            <a:r>
              <a:rPr lang="fa-IR" sz="2000" dirty="0">
                <a:cs typeface="B Yekan" pitchFamily="2" charset="-78"/>
              </a:rPr>
              <a:t>بیش از 24 میلیون دستگاه اندازه گیری ساخت بروناتا در جهان در حال کار هستند.</a:t>
            </a:r>
          </a:p>
          <a:p>
            <a:pPr algn="r" rtl="1">
              <a:buNone/>
            </a:pPr>
            <a:endParaRPr lang="en-US" sz="2000" dirty="0">
              <a:cs typeface="B Yekan" pitchFamily="2" charset="-78"/>
            </a:endParaRPr>
          </a:p>
          <a:p>
            <a:pPr algn="r" rtl="1"/>
            <a:r>
              <a:rPr lang="fa-IR" sz="2000" dirty="0">
                <a:cs typeface="B Yekan" pitchFamily="2" charset="-78"/>
              </a:rPr>
              <a:t>35 درصد از بازار دانمارک و 20 درصد از بازار کل جهان در اختیار بروناتا است.</a:t>
            </a:r>
            <a:endParaRPr lang="en-US" sz="2000" dirty="0">
              <a:cs typeface="B Yekan" pitchFamily="2" charset="-78"/>
            </a:endParaRPr>
          </a:p>
        </p:txBody>
      </p:sp>
      <p:pic>
        <p:nvPicPr>
          <p:cNvPr id="6" name="Picture 5" descr="Brunata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0404" y="1371600"/>
            <a:ext cx="2961541" cy="76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20201" y="0"/>
            <a:ext cx="152400" cy="1219200"/>
          </a:xfrm>
          <a:prstGeom prst="rect">
            <a:avLst/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BA4F61-2302-4334-FEF4-D00CE8523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65" t="41423" r="46722" b="13872"/>
          <a:stretch/>
        </p:blipFill>
        <p:spPr>
          <a:xfrm>
            <a:off x="291992" y="1752600"/>
            <a:ext cx="3842017" cy="3065930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9A795B40-4220-E98A-1913-8DC209AD5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1896" y="6480649"/>
            <a:ext cx="12295791" cy="429658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BAADB736-CEDE-C3D4-3A24-34B6A09F2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8720" y="6615022"/>
            <a:ext cx="2194560" cy="182880"/>
          </a:xfrm>
          <a:prstGeom prst="rect">
            <a:avLst/>
          </a:prstGeom>
        </p:spPr>
      </p:pic>
      <p:pic>
        <p:nvPicPr>
          <p:cNvPr id="9" name="Graphic 12">
            <a:extLst>
              <a:ext uri="{FF2B5EF4-FFF2-40B4-BE49-F238E27FC236}">
                <a16:creationId xmlns:a16="http://schemas.microsoft.com/office/drawing/2014/main" id="{9A4DDCA3-909F-C647-E872-9F6D517F8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78817" y="6287171"/>
            <a:ext cx="434367" cy="3894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838" y="4632059"/>
            <a:ext cx="2223009" cy="177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552350" y="535301"/>
            <a:ext cx="6638115" cy="973298"/>
          </a:xfrm>
        </p:spPr>
        <p:txBody>
          <a:bodyPr>
            <a:normAutofit/>
          </a:bodyPr>
          <a:lstStyle/>
          <a:p>
            <a:pPr algn="ctr" rtl="1"/>
            <a:r>
              <a:rPr lang="fa-IR" sz="3200" b="1" dirty="0">
                <a:solidFill>
                  <a:schemeClr val="bg2">
                    <a:lumMod val="50000"/>
                  </a:schemeClr>
                </a:solidFill>
                <a:latin typeface="IRNazanin" panose="02000506000000020002" pitchFamily="2" charset="-78"/>
                <a:cs typeface="B Nazanin" panose="00000400000000000000" pitchFamily="2" charset="-78"/>
              </a:rPr>
              <a:t>تجهیزات اندازه‏گیری هوشمند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IRNazanin" panose="02000506000000020002" pitchFamily="2" charset="-78"/>
              <a:cs typeface="B Nazanin" panose="000004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151" y="3036675"/>
            <a:ext cx="1485081" cy="17064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/>
          <a:stretch>
            <a:fillRect/>
          </a:stretch>
        </p:blipFill>
        <p:spPr bwMode="auto">
          <a:xfrm>
            <a:off x="9954139" y="3019838"/>
            <a:ext cx="1798700" cy="17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58" y="3126346"/>
            <a:ext cx="1824836" cy="170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52" y="4639973"/>
            <a:ext cx="2647318" cy="178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17" y="3218440"/>
            <a:ext cx="2007063" cy="130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15" y="4908092"/>
            <a:ext cx="2527405" cy="1438961"/>
          </a:xfrm>
          <a:prstGeom prst="rect">
            <a:avLst/>
          </a:prstGeom>
        </p:spPr>
      </p:pic>
      <p:pic>
        <p:nvPicPr>
          <p:cNvPr id="14" name="Google Shape;159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03853" y="4983151"/>
            <a:ext cx="1252748" cy="140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phic 10">
            <a:extLst>
              <a:ext uri="{FF2B5EF4-FFF2-40B4-BE49-F238E27FC236}">
                <a16:creationId xmlns:a16="http://schemas.microsoft.com/office/drawing/2014/main" id="{F522D65F-D56B-FBAF-B247-293F4C176C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1896" y="6515467"/>
            <a:ext cx="12295791" cy="429658"/>
          </a:xfrm>
          <a:prstGeom prst="rect">
            <a:avLst/>
          </a:prstGeom>
        </p:spPr>
      </p:pic>
      <p:pic>
        <p:nvPicPr>
          <p:cNvPr id="19" name="Graphic 11">
            <a:extLst>
              <a:ext uri="{FF2B5EF4-FFF2-40B4-BE49-F238E27FC236}">
                <a16:creationId xmlns:a16="http://schemas.microsoft.com/office/drawing/2014/main" id="{BA19865E-7232-2032-356A-A626FEEA34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8720" y="6658153"/>
            <a:ext cx="2194560" cy="182880"/>
          </a:xfrm>
          <a:prstGeom prst="rect">
            <a:avLst/>
          </a:prstGeom>
        </p:spPr>
      </p:pic>
      <p:pic>
        <p:nvPicPr>
          <p:cNvPr id="20" name="Graphic 12">
            <a:extLst>
              <a:ext uri="{FF2B5EF4-FFF2-40B4-BE49-F238E27FC236}">
                <a16:creationId xmlns:a16="http://schemas.microsoft.com/office/drawing/2014/main" id="{AA3E6EA6-ED9D-B2CD-C7E0-0B0D8A0480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78817" y="6330302"/>
            <a:ext cx="434367" cy="3894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4A5F92-3FE1-0596-3E77-54784CC916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088" y="115025"/>
            <a:ext cx="2052321" cy="6549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977704-2222-AB23-84B5-E1490AC76E1F}"/>
              </a:ext>
            </a:extLst>
          </p:cNvPr>
          <p:cNvSpPr/>
          <p:nvPr/>
        </p:nvSpPr>
        <p:spPr>
          <a:xfrm>
            <a:off x="10163351" y="0"/>
            <a:ext cx="276726" cy="7700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05870" y="404896"/>
            <a:ext cx="2743200" cy="365125"/>
          </a:xfrm>
        </p:spPr>
        <p:txBody>
          <a:bodyPr/>
          <a:lstStyle/>
          <a:p>
            <a:fld id="{64B6FFB9-0D4A-4501-ADD6-6BB131451E8B}" type="slidenum">
              <a:rPr lang="en-US" smtClean="0"/>
              <a:t>5</a:t>
            </a:fld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/>
          <a:srcRect l="4790"/>
          <a:stretch/>
        </p:blipFill>
        <p:spPr>
          <a:xfrm>
            <a:off x="1039499" y="2736446"/>
            <a:ext cx="660685" cy="1751706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038829" y="1433790"/>
          <a:ext cx="1629320" cy="1267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8" imgW="886080" imgH="688844" progId="CorelDraw.Graphic.23">
                  <p:embed/>
                </p:oleObj>
              </mc:Choice>
              <mc:Fallback>
                <p:oleObj name="CorelDRAW" r:id="rId18" imgW="886080" imgH="688844" progId="CorelDraw.Graphic.2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038829" y="1433790"/>
                        <a:ext cx="1629320" cy="1267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979216" y="1174917"/>
          <a:ext cx="1435016" cy="169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0" imgW="839040" imgH="992647" progId="CorelDraw.Graphic.23">
                  <p:embed/>
                </p:oleObj>
              </mc:Choice>
              <mc:Fallback>
                <p:oleObj name="CorelDRAW" r:id="rId20" imgW="839040" imgH="992647" progId="CorelDraw.Graphic.2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979216" y="1174917"/>
                        <a:ext cx="1435016" cy="169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248608" y="1341267"/>
          <a:ext cx="1944672" cy="1629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2" imgW="1057440" imgH="886413" progId="CorelDraw.Graphic.23">
                  <p:embed/>
                </p:oleObj>
              </mc:Choice>
              <mc:Fallback>
                <p:oleObj name="CorelDRAW" r:id="rId22" imgW="1057440" imgH="886413" progId="CorelDraw.Graphic.2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248608" y="1341267"/>
                        <a:ext cx="1944672" cy="1629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790295" y="1514250"/>
          <a:ext cx="1833716" cy="1366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4" imgW="996960" imgH="743164" progId="CorelDraw.Graphic.23">
                  <p:embed/>
                </p:oleObj>
              </mc:Choice>
              <mc:Fallback>
                <p:oleObj name="CorelDRAW" r:id="rId24" imgW="996960" imgH="743164" progId="CorelDraw.Graphic.2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790295" y="1514250"/>
                        <a:ext cx="1833716" cy="1366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051032" y="1122747"/>
          <a:ext cx="715382" cy="154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6" imgW="389280" imgH="840746" progId="CorelDraw.Graphic.23">
                  <p:embed/>
                </p:oleObj>
              </mc:Choice>
              <mc:Fallback>
                <p:oleObj name="CorelDRAW" r:id="rId26" imgW="389280" imgH="840746" progId="CorelDraw.Graphic.2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51032" y="1122747"/>
                        <a:ext cx="715382" cy="1547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136C30CA-C159-7630-A206-4F6B2476E7C3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 t="24876" r="21433" b="29116"/>
          <a:stretch/>
        </p:blipFill>
        <p:spPr>
          <a:xfrm>
            <a:off x="7820172" y="4750331"/>
            <a:ext cx="1709658" cy="178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7670D-91F2-4C73-8184-DEF7A643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AED086-FF88-E46A-79F0-7BF6678862ED}"/>
              </a:ext>
            </a:extLst>
          </p:cNvPr>
          <p:cNvSpPr txBox="1"/>
          <p:nvPr/>
        </p:nvSpPr>
        <p:spPr>
          <a:xfrm>
            <a:off x="3802299" y="1397686"/>
            <a:ext cx="5516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200" b="1" dirty="0">
                <a:solidFill>
                  <a:srgbClr val="706F6F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تجربه تفکیک مصرف آب در کشورهای مختلف جهان: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7CC6E-F4CD-A629-764B-7774289EBE4A}"/>
              </a:ext>
            </a:extLst>
          </p:cNvPr>
          <p:cNvSpPr/>
          <p:nvPr/>
        </p:nvSpPr>
        <p:spPr>
          <a:xfrm>
            <a:off x="9372600" y="857250"/>
            <a:ext cx="127000" cy="8382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32081" y="5361110"/>
            <a:ext cx="1470218" cy="3127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RANSans Light" panose="02040503050201020203" pitchFamily="18" charset="-78"/>
                <a:ea typeface="+mn-ea"/>
                <a:cs typeface="B Nazanin" panose="00000400000000000000" pitchFamily="2" charset="-78"/>
              </a:rPr>
              <a:t>کنتور هوشمند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RANSans Light" panose="02040503050201020203" pitchFamily="18" charset="-78"/>
                <a:ea typeface="+mn-ea"/>
                <a:cs typeface="B Nazanin" panose="00000400000000000000" pitchFamily="2" charset="-78"/>
              </a:rPr>
              <a:t> </a:t>
            </a:r>
            <a:endParaRPr lang="fa-IR" sz="1400" dirty="0">
              <a:solidFill>
                <a:schemeClr val="tx1">
                  <a:lumMod val="65000"/>
                  <a:lumOff val="35000"/>
                </a:schemeClr>
              </a:solidFill>
              <a:latin typeface="IRANSans Light" panose="02040503050201020203" pitchFamily="18" charset="-78"/>
              <a:ea typeface="+mn-ea"/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RANSans Light" panose="02040503050201020203" pitchFamily="18" charset="-78"/>
                <a:ea typeface="+mn-ea"/>
                <a:cs typeface="B Nazanin" panose="00000400000000000000" pitchFamily="2" charset="-78"/>
              </a:rPr>
              <a:t>آب و گاز - استرالیا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RANSans Light" panose="02040503050201020203" pitchFamily="18" charset="-78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409078" y="5167600"/>
            <a:ext cx="1275568" cy="6998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RANSans Light" panose="02040503050201020203" pitchFamily="18" charset="-78"/>
                <a:ea typeface="+mn-ea"/>
                <a:cs typeface="B Nazanin" panose="00000400000000000000" pitchFamily="2" charset="-78"/>
              </a:rPr>
              <a:t>کنتورهای هوشمند</a:t>
            </a:r>
            <a:endParaRPr lang="en-CA" sz="1400" dirty="0">
              <a:solidFill>
                <a:schemeClr val="tx1">
                  <a:lumMod val="65000"/>
                  <a:lumOff val="35000"/>
                </a:schemeClr>
              </a:solidFill>
              <a:latin typeface="IRANSans Light" panose="02040503050201020203" pitchFamily="18" charset="-78"/>
              <a:ea typeface="+mn-ea"/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RANSans Light" panose="02040503050201020203" pitchFamily="18" charset="-78"/>
                <a:ea typeface="+mn-ea"/>
                <a:cs typeface="B Nazanin" panose="00000400000000000000" pitchFamily="2" charset="-78"/>
              </a:rPr>
              <a:t> آب و انرژی -ترکیه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RANSans Light" panose="02040503050201020203" pitchFamily="18" charset="-78"/>
              <a:ea typeface="+mn-ea"/>
              <a:cs typeface="B Nazanin" panose="00000400000000000000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C69043-A9CE-3270-34A7-1045DFA8E447}"/>
              </a:ext>
            </a:extLst>
          </p:cNvPr>
          <p:cNvGrpSpPr/>
          <p:nvPr/>
        </p:nvGrpSpPr>
        <p:grpSpPr>
          <a:xfrm>
            <a:off x="1677579" y="2407316"/>
            <a:ext cx="2546444" cy="2720574"/>
            <a:chOff x="1313414" y="3538331"/>
            <a:chExt cx="1798576" cy="19215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1C5FA2-1189-5DCD-D53B-0BFD7FAF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1" t="30333" r="581" b="9472"/>
            <a:stretch/>
          </p:blipFill>
          <p:spPr>
            <a:xfrm>
              <a:off x="1316362" y="3538331"/>
              <a:ext cx="1795628" cy="192156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5DAB2D-185B-8744-89B0-6F0A3F09D7B2}"/>
                </a:ext>
              </a:extLst>
            </p:cNvPr>
            <p:cNvSpPr/>
            <p:nvPr/>
          </p:nvSpPr>
          <p:spPr>
            <a:xfrm>
              <a:off x="1313414" y="3538331"/>
              <a:ext cx="1795628" cy="192156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E19E7C-68F5-738B-B056-415DF090A949}"/>
              </a:ext>
            </a:extLst>
          </p:cNvPr>
          <p:cNvGrpSpPr/>
          <p:nvPr/>
        </p:nvGrpSpPr>
        <p:grpSpPr>
          <a:xfrm>
            <a:off x="7773640" y="2407315"/>
            <a:ext cx="2546445" cy="2720579"/>
            <a:chOff x="6407644" y="3538331"/>
            <a:chExt cx="1798576" cy="1921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EAE983-0F6D-CC80-A61B-DB691A844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5" r="25189"/>
            <a:stretch/>
          </p:blipFill>
          <p:spPr>
            <a:xfrm rot="5400000">
              <a:off x="6346149" y="3599828"/>
              <a:ext cx="1921566" cy="179857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9B9908-5329-55AE-3F9F-7BC880C4B655}"/>
                </a:ext>
              </a:extLst>
            </p:cNvPr>
            <p:cNvSpPr/>
            <p:nvPr/>
          </p:nvSpPr>
          <p:spPr>
            <a:xfrm>
              <a:off x="6410592" y="3538331"/>
              <a:ext cx="1795628" cy="192156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AF4B702-1C6C-CE9B-460A-B7DC9CF0EE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19954"/>
          <a:stretch/>
        </p:blipFill>
        <p:spPr>
          <a:xfrm>
            <a:off x="4462106" y="2378472"/>
            <a:ext cx="3010598" cy="274941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3A9431F-5C3C-94FD-9B40-E4E0F44C0D2A}"/>
              </a:ext>
            </a:extLst>
          </p:cNvPr>
          <p:cNvSpPr txBox="1">
            <a:spLocks/>
          </p:cNvSpPr>
          <p:nvPr/>
        </p:nvSpPr>
        <p:spPr>
          <a:xfrm>
            <a:off x="5374679" y="5163216"/>
            <a:ext cx="1275568" cy="6998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RANSans Light" panose="02040503050201020203" pitchFamily="18" charset="-78"/>
                <a:ea typeface="+mn-ea"/>
                <a:cs typeface="B Nazanin" panose="00000400000000000000" pitchFamily="2" charset="-78"/>
              </a:rPr>
              <a:t>کنتورهای هوشمند</a:t>
            </a:r>
            <a:endParaRPr lang="en-CA" sz="1400" dirty="0">
              <a:solidFill>
                <a:schemeClr val="tx1">
                  <a:lumMod val="65000"/>
                  <a:lumOff val="35000"/>
                </a:schemeClr>
              </a:solidFill>
              <a:latin typeface="IRANSans Light" panose="02040503050201020203" pitchFamily="18" charset="-78"/>
              <a:ea typeface="+mn-ea"/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RANSans Light" panose="02040503050201020203" pitchFamily="18" charset="-78"/>
                <a:ea typeface="+mn-ea"/>
                <a:cs typeface="B Nazanin" panose="00000400000000000000" pitchFamily="2" charset="-78"/>
              </a:rPr>
              <a:t> آب و انرژی –امارات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RANSans Light" panose="02040503050201020203" pitchFamily="18" charset="-78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04FB5BFD-28E1-45F6-04CA-7BE45A0D2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1896" y="6515467"/>
            <a:ext cx="12295791" cy="429658"/>
          </a:xfrm>
          <a:prstGeom prst="rect">
            <a:avLst/>
          </a:prstGeom>
        </p:spPr>
      </p:pic>
      <p:pic>
        <p:nvPicPr>
          <p:cNvPr id="3" name="Graphic 11">
            <a:extLst>
              <a:ext uri="{FF2B5EF4-FFF2-40B4-BE49-F238E27FC236}">
                <a16:creationId xmlns:a16="http://schemas.microsoft.com/office/drawing/2014/main" id="{0C9D8728-CFFC-1293-BFEA-312D843245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8720" y="6658153"/>
            <a:ext cx="2194560" cy="18288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4ECB5F9B-122C-0A0F-01CB-1E8A55CF4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8817" y="6330302"/>
            <a:ext cx="434367" cy="3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9C894A-9950-AE40-02FB-3BF8175EF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76" y="2385720"/>
            <a:ext cx="3659608" cy="2744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E90F53-1182-AD05-6F7B-5A3380E8F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55" y="2385721"/>
            <a:ext cx="2578523" cy="27447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EDAE06-9A17-05EF-27F4-2B5D83608A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7" r="22513"/>
          <a:stretch/>
        </p:blipFill>
        <p:spPr>
          <a:xfrm>
            <a:off x="5358529" y="2385721"/>
            <a:ext cx="2438739" cy="2744706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2D13F66-5F61-6128-62DA-26C196A48F83}"/>
              </a:ext>
            </a:extLst>
          </p:cNvPr>
          <p:cNvSpPr txBox="1">
            <a:spLocks/>
          </p:cNvSpPr>
          <p:nvPr/>
        </p:nvSpPr>
        <p:spPr>
          <a:xfrm>
            <a:off x="7826142" y="5229760"/>
            <a:ext cx="2454587" cy="3222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10000"/>
              </a:lnSpc>
            </a:pPr>
            <a:r>
              <a:rPr lang="fa-IR" sz="1400" dirty="0">
                <a:solidFill>
                  <a:schemeClr val="bg1">
                    <a:lumMod val="50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سنجش گرمای حوله خشک کن- آلمان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648B8EA-11E0-DDEF-BD62-43D95608E970}"/>
              </a:ext>
            </a:extLst>
          </p:cNvPr>
          <p:cNvSpPr txBox="1">
            <a:spLocks/>
          </p:cNvSpPr>
          <p:nvPr/>
        </p:nvSpPr>
        <p:spPr>
          <a:xfrm>
            <a:off x="5066718" y="5236978"/>
            <a:ext cx="2454587" cy="3222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fa-IR" sz="1400" dirty="0">
                <a:solidFill>
                  <a:schemeClr val="bg1">
                    <a:lumMod val="50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سنجش آب سرد و گرم مصرفی- آلمان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15CD4FF-03A7-4DA1-0E56-023EE5488BB0}"/>
              </a:ext>
            </a:extLst>
          </p:cNvPr>
          <p:cNvSpPr txBox="1">
            <a:spLocks/>
          </p:cNvSpPr>
          <p:nvPr/>
        </p:nvSpPr>
        <p:spPr>
          <a:xfrm>
            <a:off x="2040776" y="5240425"/>
            <a:ext cx="2454587" cy="3222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1400" dirty="0">
                <a:solidFill>
                  <a:schemeClr val="bg1">
                    <a:lumMod val="50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سنجش گرمایش رادیاتور واحد- آلمان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78F409-6F28-922D-A2EC-51F02A99484A}"/>
              </a:ext>
            </a:extLst>
          </p:cNvPr>
          <p:cNvSpPr txBox="1"/>
          <p:nvPr/>
        </p:nvSpPr>
        <p:spPr>
          <a:xfrm>
            <a:off x="4779747" y="1397686"/>
            <a:ext cx="4538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200" b="1" dirty="0">
                <a:solidFill>
                  <a:srgbClr val="706F6F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تفکیک مصرف در کشورهای مختلف جهان:</a:t>
            </a: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702BDE8-29DA-A4DE-73EE-47F74185F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1896" y="6515467"/>
            <a:ext cx="12295791" cy="429658"/>
          </a:xfrm>
          <a:prstGeom prst="rect">
            <a:avLst/>
          </a:prstGeom>
        </p:spPr>
      </p:pic>
      <p:pic>
        <p:nvPicPr>
          <p:cNvPr id="5" name="Graphic 11">
            <a:extLst>
              <a:ext uri="{FF2B5EF4-FFF2-40B4-BE49-F238E27FC236}">
                <a16:creationId xmlns:a16="http://schemas.microsoft.com/office/drawing/2014/main" id="{D989287E-2A9C-160B-B8FC-64F1CC32B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8720" y="6658153"/>
            <a:ext cx="2194560" cy="18288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0FE4C399-29CD-185D-FC57-18CB76EA8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8817" y="6330302"/>
            <a:ext cx="434367" cy="389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C8E9EF-B9C8-1F61-4009-9989CA73D077}"/>
              </a:ext>
            </a:extLst>
          </p:cNvPr>
          <p:cNvSpPr/>
          <p:nvPr/>
        </p:nvSpPr>
        <p:spPr>
          <a:xfrm>
            <a:off x="9372600" y="857250"/>
            <a:ext cx="127000" cy="8382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366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92" r="12738"/>
          <a:stretch/>
        </p:blipFill>
        <p:spPr>
          <a:xfrm>
            <a:off x="1654530" y="38043"/>
            <a:ext cx="9007228" cy="67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9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92" r="12628"/>
          <a:stretch/>
        </p:blipFill>
        <p:spPr>
          <a:xfrm>
            <a:off x="1521137" y="0"/>
            <a:ext cx="912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79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762</Words>
  <Application>Microsoft Office PowerPoint</Application>
  <PresentationFormat>Widescreen</PresentationFormat>
  <Paragraphs>121</Paragraphs>
  <Slides>27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B Mitra</vt:lpstr>
      <vt:lpstr>B Nazanin</vt:lpstr>
      <vt:lpstr>B Roya</vt:lpstr>
      <vt:lpstr>B Yekan</vt:lpstr>
      <vt:lpstr>Calibri</vt:lpstr>
      <vt:lpstr>Calibri Light</vt:lpstr>
      <vt:lpstr>IRANSans</vt:lpstr>
      <vt:lpstr>IRANSans Light</vt:lpstr>
      <vt:lpstr>IRNazanin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تجهیزات اندازه‏گیری هوشمند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برخی از نتایج حاصل شده پس از نصب تجهیزات  کشف نشتی آب در یک ساختمان 120 واحدی در فردیس کرج 2 سال ساخت علت: از تنظیم خارج شدن شناور توالت فرنگی- نشت روزانه 3 متر مکعب!!!</vt:lpstr>
      <vt:lpstr>PowerPoint Presentation</vt:lpstr>
      <vt:lpstr>Research show …</vt:lpstr>
      <vt:lpstr>Study 2 – Terassehaven, Næstved1999*</vt:lpstr>
      <vt:lpstr>Study 2 – Terassehaven, water meter</vt:lpstr>
      <vt:lpstr>Undersøglse 2 – Terrassehaven, vandmålere</vt:lpstr>
      <vt:lpstr>Study 4 – Phare project, Romania</vt:lpstr>
      <vt:lpstr>Study 2 – Hedebygade, Copenhagen</vt:lpstr>
      <vt:lpstr>PowerPoint Presentation</vt:lpstr>
      <vt:lpstr>اندازه گیری فرعی چقدر موثر است؟</vt:lpstr>
      <vt:lpstr>مجتمع مسکونی ارکیده- منطقه 22 تفکیک آب کاهش مصرف 31% بعد از نصب تجهیزات</vt:lpstr>
      <vt:lpstr>مجتمع مسکونی کاملیا- منطقه 22 تفکیک آب کاهش مصرف 52% بعد از نصب تجهیزات (کاهش از 1300 به 650 مترمکعب میانگین)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3</cp:revision>
  <dcterms:created xsi:type="dcterms:W3CDTF">2025-12-14T14:09:03Z</dcterms:created>
  <dcterms:modified xsi:type="dcterms:W3CDTF">2025-12-14T18:56:30Z</dcterms:modified>
</cp:coreProperties>
</file>